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8" r:id="rId2"/>
    <p:sldId id="295" r:id="rId3"/>
    <p:sldId id="363" r:id="rId4"/>
    <p:sldId id="325" r:id="rId5"/>
    <p:sldId id="339" r:id="rId6"/>
    <p:sldId id="322" r:id="rId7"/>
    <p:sldId id="324" r:id="rId8"/>
    <p:sldId id="323" r:id="rId9"/>
    <p:sldId id="362" r:id="rId10"/>
    <p:sldId id="328" r:id="rId11"/>
    <p:sldId id="330" r:id="rId12"/>
    <p:sldId id="354" r:id="rId13"/>
    <p:sldId id="353" r:id="rId14"/>
    <p:sldId id="352" r:id="rId15"/>
    <p:sldId id="349" r:id="rId16"/>
    <p:sldId id="350" r:id="rId17"/>
    <p:sldId id="347" r:id="rId18"/>
    <p:sldId id="332" r:id="rId19"/>
    <p:sldId id="342" r:id="rId20"/>
    <p:sldId id="319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755"/>
    <a:srgbClr val="1C1D53"/>
    <a:srgbClr val="1A206D"/>
    <a:srgbClr val="01A7E2"/>
    <a:srgbClr val="E6E9F0"/>
    <a:srgbClr val="CDD0E1"/>
    <a:srgbClr val="60689C"/>
    <a:srgbClr val="FAE5E9"/>
    <a:srgbClr val="F2BDC8"/>
    <a:srgbClr val="EB9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43" autoAdjust="0"/>
    <p:restoredTop sz="99879" autoAdjust="0"/>
  </p:normalViewPr>
  <p:slideViewPr>
    <p:cSldViewPr snapToGrid="0" showGuides="1">
      <p:cViewPr>
        <p:scale>
          <a:sx n="99" d="100"/>
          <a:sy n="99" d="100"/>
        </p:scale>
        <p:origin x="-544" y="-128"/>
      </p:cViewPr>
      <p:guideLst>
        <p:guide orient="horz" pos="632"/>
        <p:guide orient="horz" pos="2152"/>
        <p:guide orient="horz" pos="4008"/>
        <p:guide pos="2440"/>
        <p:guide pos="2662"/>
        <p:guide pos="5740"/>
        <p:guide pos="206"/>
        <p:guide pos="510"/>
      </p:guideLst>
    </p:cSldViewPr>
  </p:slid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3416" y="1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9D1D32F-173B-F444-813F-0CABDB7D41BF}" type="datetimeFigureOut">
              <a:rPr lang="en-US"/>
              <a:pPr/>
              <a:t>9/28/14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02F6767-B1A0-4A4C-B006-B16FB5E979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648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B52C7B2-B77F-7C44-AC18-D27133309E12}" type="datetimeFigureOut">
              <a:rPr lang="en-US"/>
              <a:pPr/>
              <a:t>9/28/14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FB49BD7-A546-F946-8427-9F2D374896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249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76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50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21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21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21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21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21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21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21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21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21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5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93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50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50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sz="2000" b="1" i="0" u="none" strike="noStrike" kern="1200" baseline="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03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50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50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sz="2000" b="1" i="0" u="none" strike="noStrike" kern="1200" baseline="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03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sz="2000" b="1" i="0" u="none" strike="noStrike" kern="1200" baseline="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49BD7-A546-F946-8427-9F2D374896A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03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43053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2" descr="Hologic_PMS2756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587" y="6273800"/>
            <a:ext cx="1916464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506540" y="4637331"/>
            <a:ext cx="4686300" cy="34747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aseline="0">
                <a:solidFill>
                  <a:srgbClr val="747678"/>
                </a:solidFill>
                <a:latin typeface="Arial"/>
                <a:cs typeface="Arial"/>
              </a:defRPr>
            </a:lvl1pPr>
            <a:lvl2pPr>
              <a:buFontTx/>
              <a:buNone/>
              <a:defRPr sz="1000">
                <a:solidFill>
                  <a:schemeClr val="bg1"/>
                </a:solidFill>
                <a:latin typeface=""/>
              </a:defRPr>
            </a:lvl2pPr>
            <a:lvl3pPr>
              <a:buFontTx/>
              <a:buNone/>
              <a:defRPr sz="1000">
                <a:solidFill>
                  <a:schemeClr val="bg1"/>
                </a:solidFill>
                <a:latin typeface=""/>
              </a:defRPr>
            </a:lvl3pPr>
            <a:lvl4pPr>
              <a:buFontTx/>
              <a:buNone/>
              <a:defRPr sz="1000">
                <a:solidFill>
                  <a:schemeClr val="bg1"/>
                </a:solidFill>
                <a:latin typeface=""/>
              </a:defRPr>
            </a:lvl4pPr>
            <a:lvl5pPr>
              <a:buFontTx/>
              <a:buNone/>
              <a:defRPr sz="1000">
                <a:solidFill>
                  <a:schemeClr val="bg1"/>
                </a:solidFill>
                <a:latin typeface="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06413" y="2851150"/>
            <a:ext cx="7772400" cy="914400"/>
          </a:xfrm>
        </p:spPr>
        <p:txBody>
          <a:bodyPr anchor="ctr"/>
          <a:lstStyle>
            <a:lvl1pPr>
              <a:defRPr lang="en-US" baseline="0">
                <a:solidFill>
                  <a:schemeClr val="bg1"/>
                </a:solidFill>
                <a:latin typeface="Arial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06540" y="6415331"/>
            <a:ext cx="4686300" cy="347472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1400"/>
              </a:spcAft>
              <a:buFontTx/>
              <a:buNone/>
              <a:defRPr sz="1400" baseline="0">
                <a:solidFill>
                  <a:srgbClr val="747678"/>
                </a:solidFill>
                <a:latin typeface="Arial"/>
                <a:cs typeface="Arial"/>
              </a:defRPr>
            </a:lvl1pPr>
            <a:lvl2pPr>
              <a:buFontTx/>
              <a:buNone/>
              <a:defRPr sz="1000">
                <a:solidFill>
                  <a:schemeClr val="bg1"/>
                </a:solidFill>
                <a:latin typeface=""/>
              </a:defRPr>
            </a:lvl2pPr>
            <a:lvl3pPr>
              <a:buFontTx/>
              <a:buNone/>
              <a:defRPr sz="1000">
                <a:solidFill>
                  <a:schemeClr val="bg1"/>
                </a:solidFill>
                <a:latin typeface=""/>
              </a:defRPr>
            </a:lvl3pPr>
            <a:lvl4pPr>
              <a:buFontTx/>
              <a:buNone/>
              <a:defRPr sz="1000">
                <a:solidFill>
                  <a:schemeClr val="bg1"/>
                </a:solidFill>
                <a:latin typeface=""/>
              </a:defRPr>
            </a:lvl4pPr>
            <a:lvl5pPr>
              <a:buFontTx/>
              <a:buNone/>
              <a:defRPr sz="1000">
                <a:solidFill>
                  <a:schemeClr val="bg1"/>
                </a:solidFill>
                <a:latin typeface=""/>
              </a:defRPr>
            </a:lvl5pPr>
          </a:lstStyle>
          <a:p>
            <a:pPr lvl="0"/>
            <a:r>
              <a:rPr lang="en-US" dirty="0" smtClean="0"/>
              <a:t>Date &amp; Version</a:t>
            </a:r>
          </a:p>
        </p:txBody>
      </p:sp>
    </p:spTree>
    <p:extLst>
      <p:ext uri="{BB962C8B-B14F-4D97-AF65-F5344CB8AC3E}">
        <p14:creationId xmlns:p14="http://schemas.microsoft.com/office/powerpoint/2010/main" val="409436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7"/>
          <p:cNvSpPr txBox="1">
            <a:spLocks/>
          </p:cNvSpPr>
          <p:nvPr userDrawn="1"/>
        </p:nvSpPr>
        <p:spPr>
          <a:xfrm>
            <a:off x="506413" y="2851150"/>
            <a:ext cx="8212137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600" kern="1200" spc="-50" baseline="0">
                <a:solidFill>
                  <a:schemeClr val="bg1"/>
                </a:solidFill>
                <a:latin typeface="Arial"/>
                <a:ea typeface="ＭＳ Ｐゴシック" charset="0"/>
                <a:cs typeface="+mn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Divider slide headline</a:t>
            </a:r>
            <a:r>
              <a:rPr lang="en-US" baseline="0" dirty="0" smtClean="0"/>
              <a:t>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89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85800" y="731838"/>
            <a:ext cx="7772400" cy="758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 bwMode="auto">
          <a:xfrm>
            <a:off x="685800" y="1508125"/>
            <a:ext cx="7772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20B5C8-F1D2-FB41-AB98-07FEEC7569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14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85800" y="1490472"/>
            <a:ext cx="7772400" cy="608347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latin typeface="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685800" y="2057400"/>
            <a:ext cx="7772400" cy="492336"/>
          </a:xfrm>
        </p:spPr>
        <p:txBody>
          <a:bodyPr lIns="0" tIns="0" rIns="0" bIns="0">
            <a:normAutofit/>
          </a:bodyPr>
          <a:lstStyle>
            <a:lvl1pPr marL="0">
              <a:lnSpc>
                <a:spcPts val="2200"/>
              </a:lnSpc>
              <a:buFontTx/>
              <a:buNone/>
              <a:defRPr sz="2000" baseline="0">
                <a:latin typeface="Arial"/>
              </a:defRPr>
            </a:lvl1pPr>
            <a:lvl2pPr marL="0">
              <a:lnSpc>
                <a:spcPts val="1400"/>
              </a:lnSpc>
              <a:buFontTx/>
              <a:buNone/>
              <a:defRPr sz="1000">
                <a:latin typeface=""/>
              </a:defRPr>
            </a:lvl2pPr>
            <a:lvl3pPr marL="0">
              <a:lnSpc>
                <a:spcPts val="1400"/>
              </a:lnSpc>
              <a:buFontTx/>
              <a:buNone/>
              <a:defRPr sz="1000">
                <a:latin typeface=""/>
              </a:defRPr>
            </a:lvl3pPr>
            <a:lvl4pPr marL="0">
              <a:lnSpc>
                <a:spcPts val="1400"/>
              </a:lnSpc>
              <a:buFontTx/>
              <a:buNone/>
              <a:defRPr sz="1000">
                <a:latin typeface=""/>
              </a:defRPr>
            </a:lvl4pPr>
            <a:lvl5pPr marL="0">
              <a:lnSpc>
                <a:spcPts val="1400"/>
              </a:lnSpc>
              <a:buFontTx/>
              <a:buNone/>
              <a:defRPr sz="1000">
                <a:latin typeface="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5771311-B14E-EF45-956D-CCE124D29F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6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08760"/>
            <a:ext cx="38100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08760"/>
            <a:ext cx="38100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8C020B-7262-6E4E-BAA1-456B40D5A6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15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8115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3811588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8131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13175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470BE7-7CC7-3845-BE4E-1C8490E3B8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38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Mission_Mantra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3647" r="2917" b="29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ologic_K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6353175"/>
            <a:ext cx="1441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475480" y="375920"/>
            <a:ext cx="4243070" cy="5720079"/>
          </a:xfrm>
        </p:spPr>
        <p:txBody>
          <a:bodyPr anchor="ctr"/>
          <a:lstStyle>
            <a:lvl1pPr marL="182562" indent="0">
              <a:buNone/>
              <a:defRPr sz="36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822325" indent="0">
              <a:buNone/>
              <a:defRPr>
                <a:solidFill>
                  <a:schemeClr val="bg1"/>
                </a:solidFill>
              </a:defRPr>
            </a:lvl3pPr>
            <a:lvl4pPr marL="11430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046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731838"/>
            <a:ext cx="7772400" cy="75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1508125"/>
            <a:ext cx="7772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3038" y="6356350"/>
            <a:ext cx="9366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fld id="{C096A177-4577-9646-8E63-5799D4920FE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04" r:id="rId4"/>
    <p:sldLayoutId id="2147483807" r:id="rId5"/>
    <p:sldLayoutId id="2147483808" r:id="rId6"/>
    <p:sldLayoutId id="2147483812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600" kern="1200" spc="-50" dirty="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6075" indent="-163513" algn="l" defTabSz="457200" rtl="0" eaLnBrk="1" fontAlgn="base" hangingPunct="1">
        <a:lnSpc>
          <a:spcPct val="95000"/>
        </a:lnSpc>
        <a:spcBef>
          <a:spcPts val="1000"/>
        </a:spcBef>
        <a:spcAft>
          <a:spcPts val="200"/>
        </a:spcAft>
        <a:buFont typeface="Arial" charset="0"/>
        <a:buChar char="•"/>
        <a:defRPr sz="2400" kern="1200">
          <a:solidFill>
            <a:srgbClr val="323232"/>
          </a:solidFill>
          <a:latin typeface="Arial"/>
          <a:ea typeface="ＭＳ Ｐゴシック" charset="0"/>
          <a:cs typeface="ＭＳ Ｐゴシック" charset="0"/>
        </a:defRPr>
      </a:lvl1pPr>
      <a:lvl2pPr marL="647700" indent="-190500" algn="l" defTabSz="457200" rtl="0" eaLnBrk="1" fontAlgn="base" hangingPunct="1">
        <a:lnSpc>
          <a:spcPct val="95000"/>
        </a:lnSpc>
        <a:spcBef>
          <a:spcPts val="800"/>
        </a:spcBef>
        <a:spcAft>
          <a:spcPts val="200"/>
        </a:spcAft>
        <a:buFont typeface="Arial" charset="0"/>
        <a:buChar char="–"/>
        <a:defRPr sz="2200" kern="1200">
          <a:solidFill>
            <a:srgbClr val="323232"/>
          </a:solidFill>
          <a:latin typeface="Arial"/>
          <a:ea typeface="ＭＳ Ｐゴシック" charset="0"/>
          <a:cs typeface="+mn-cs"/>
        </a:defRPr>
      </a:lvl2pPr>
      <a:lvl3pPr marL="958850" indent="-136525" algn="l" defTabSz="457200" rtl="0" eaLnBrk="1" fontAlgn="base" hangingPunct="1">
        <a:lnSpc>
          <a:spcPct val="95000"/>
        </a:lnSpc>
        <a:spcBef>
          <a:spcPts val="600"/>
        </a:spcBef>
        <a:spcAft>
          <a:spcPts val="200"/>
        </a:spcAft>
        <a:buFont typeface="Arial" charset="0"/>
        <a:buChar char="•"/>
        <a:defRPr sz="2000" kern="1200">
          <a:solidFill>
            <a:srgbClr val="323232"/>
          </a:solidFill>
          <a:latin typeface="Arial"/>
          <a:ea typeface="ＭＳ Ｐゴシック" charset="0"/>
          <a:cs typeface="+mn-cs"/>
        </a:defRPr>
      </a:lvl3pPr>
      <a:lvl4pPr marL="1325563" indent="-182563" algn="l" defTabSz="457200" rtl="0" eaLnBrk="1" fontAlgn="base" hangingPunct="1">
        <a:lnSpc>
          <a:spcPct val="95000"/>
        </a:lnSpc>
        <a:spcBef>
          <a:spcPts val="400"/>
        </a:spcBef>
        <a:spcAft>
          <a:spcPts val="200"/>
        </a:spcAft>
        <a:buFont typeface="Arial" charset="0"/>
        <a:buChar char="–"/>
        <a:defRPr kern="1200">
          <a:solidFill>
            <a:srgbClr val="323232"/>
          </a:solidFill>
          <a:latin typeface="Arial"/>
          <a:ea typeface="ＭＳ Ｐゴシック" charset="0"/>
          <a:cs typeface="+mn-cs"/>
        </a:defRPr>
      </a:lvl4pPr>
      <a:lvl5pPr marL="1508125" indent="-136525" algn="l" defTabSz="457200" rtl="0" eaLnBrk="1" fontAlgn="base" hangingPunct="1">
        <a:lnSpc>
          <a:spcPct val="95000"/>
        </a:lnSpc>
        <a:spcBef>
          <a:spcPts val="200"/>
        </a:spcBef>
        <a:spcAft>
          <a:spcPts val="200"/>
        </a:spcAft>
        <a:buFont typeface="Arial" charset="0"/>
        <a:buChar char="»"/>
        <a:defRPr sz="1600" kern="1200">
          <a:solidFill>
            <a:srgbClr val="323232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 smtClean="0"/>
              <a:t>New brand positioning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Hologic: The Science of Sure</a:t>
            </a:r>
            <a:endParaRPr lang="en-US" sz="4400" dirty="0"/>
          </a:p>
        </p:txBody>
      </p:sp>
      <p:sp>
        <p:nvSpPr>
          <p:cNvPr id="4" name="Text Placeholder 1"/>
          <p:cNvSpPr txBox="1">
            <a:spLocks/>
          </p:cNvSpPr>
          <p:nvPr/>
        </p:nvSpPr>
        <p:spPr bwMode="auto">
          <a:xfrm>
            <a:off x="595440" y="6255718"/>
            <a:ext cx="4686300" cy="34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Tx/>
              <a:buNone/>
              <a:defRPr sz="1200" kern="1200" baseline="0">
                <a:solidFill>
                  <a:srgbClr val="747678"/>
                </a:solidFill>
                <a:latin typeface="Arial"/>
                <a:ea typeface="ＭＳ Ｐゴシック" charset="0"/>
                <a:cs typeface="Arial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Tx/>
              <a:buNone/>
              <a:defRPr sz="1000" kern="1200">
                <a:solidFill>
                  <a:schemeClr val="bg1"/>
                </a:solidFill>
                <a:latin typeface="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Tx/>
              <a:buNone/>
              <a:defRPr sz="1000" kern="1200">
                <a:solidFill>
                  <a:schemeClr val="bg1"/>
                </a:solidFill>
                <a:latin typeface="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Tx/>
              <a:buNone/>
              <a:defRPr sz="1000" kern="1200">
                <a:solidFill>
                  <a:schemeClr val="bg1"/>
                </a:solidFill>
                <a:latin typeface="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 sz="1000" kern="1200">
                <a:solidFill>
                  <a:schemeClr val="bg1"/>
                </a:solidFill>
                <a:latin typeface="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Corporate Marketing &amp; Communications</a:t>
            </a:r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16 September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46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0B5C8-F1D2-FB41-AB98-07FEEC75698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470930" y="1554444"/>
            <a:ext cx="4574291" cy="380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>
              <a:buNone/>
            </a:pPr>
            <a:r>
              <a:rPr lang="en-US" sz="1800" b="1" dirty="0"/>
              <a:t>Balance</a:t>
            </a:r>
            <a:r>
              <a:rPr lang="en-US" sz="1800" dirty="0"/>
              <a:t> – be flexible while keeping intact the core principles and attributes that formed the brand</a:t>
            </a:r>
          </a:p>
          <a:p>
            <a:pPr marL="182562" indent="0">
              <a:buNone/>
            </a:pPr>
            <a:r>
              <a:rPr lang="en-US" sz="1800" b="1" dirty="0"/>
              <a:t>Richness</a:t>
            </a:r>
            <a:r>
              <a:rPr lang="en-US" sz="1800" dirty="0"/>
              <a:t> – provides a </a:t>
            </a:r>
            <a:r>
              <a:rPr lang="en-US" sz="1800" dirty="0" smtClean="0"/>
              <a:t>more immersive</a:t>
            </a:r>
            <a:r>
              <a:rPr lang="en-US" sz="1800" dirty="0"/>
              <a:t>, interactive holistic experience</a:t>
            </a:r>
          </a:p>
          <a:p>
            <a:pPr marL="182562" indent="0">
              <a:buNone/>
            </a:pPr>
            <a:r>
              <a:rPr lang="en-US" sz="1800" b="1" dirty="0"/>
              <a:t>Diverse</a:t>
            </a:r>
            <a:r>
              <a:rPr lang="en-US" sz="1800" dirty="0"/>
              <a:t> – allows </a:t>
            </a:r>
            <a:r>
              <a:rPr lang="en-US" sz="1800" dirty="0" smtClean="0"/>
              <a:t>divisions </a:t>
            </a:r>
            <a:r>
              <a:rPr lang="en-US" sz="1800" dirty="0"/>
              <a:t>to express their own way while maintaining consistency </a:t>
            </a:r>
            <a:r>
              <a:rPr lang="en-US" sz="1800" dirty="0" smtClean="0"/>
              <a:t>with established </a:t>
            </a:r>
            <a:r>
              <a:rPr lang="en-US" sz="1800" dirty="0"/>
              <a:t>parameters</a:t>
            </a:r>
          </a:p>
          <a:p>
            <a:pPr marL="182562" indent="0">
              <a:buNone/>
            </a:pPr>
            <a:r>
              <a:rPr lang="en-US" sz="1800" b="1" dirty="0"/>
              <a:t>Dynamic</a:t>
            </a:r>
            <a:r>
              <a:rPr lang="en-US" sz="1800" dirty="0"/>
              <a:t> – never boring, executional variance in a smart way, multitude of expressions for different media </a:t>
            </a:r>
          </a:p>
          <a:p>
            <a:pPr marL="182562" indent="0">
              <a:buNone/>
            </a:pPr>
            <a:r>
              <a:rPr lang="en-US" sz="1800" b="1" dirty="0"/>
              <a:t>Aligned</a:t>
            </a:r>
            <a:r>
              <a:rPr lang="en-US" sz="1800" dirty="0"/>
              <a:t> – aligned with the challenger brand position, take leaps of faith, abandon self-obsessions and </a:t>
            </a:r>
            <a:br>
              <a:rPr lang="en-US" sz="1800" dirty="0"/>
            </a:br>
            <a:r>
              <a:rPr lang="en-US" sz="1800" dirty="0"/>
              <a:t>embrace risk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286" y="616449"/>
            <a:ext cx="3933168" cy="55850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7957" y="2358289"/>
            <a:ext cx="3945498" cy="180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Fluid</a:t>
            </a:r>
          </a:p>
          <a:p>
            <a:pPr marL="0" indent="0" algn="ctr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Identity</a:t>
            </a:r>
          </a:p>
        </p:txBody>
      </p:sp>
    </p:spTree>
    <p:extLst>
      <p:ext uri="{BB962C8B-B14F-4D97-AF65-F5344CB8AC3E}">
        <p14:creationId xmlns:p14="http://schemas.microsoft.com/office/powerpoint/2010/main" val="96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23072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771311-B14E-EF45-956D-CCE124D29F3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3646" y="227189"/>
            <a:ext cx="6880754" cy="1025878"/>
          </a:xfrm>
          <a:prstGeom prst="rect">
            <a:avLst/>
          </a:prstGeom>
        </p:spPr>
        <p:txBody>
          <a:bodyPr anchor="t"/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 smtClean="0">
                <a:solidFill>
                  <a:schemeClr val="bg2"/>
                </a:solidFill>
              </a:rPr>
              <a:t>Acceptable versions/main logo </a:t>
            </a:r>
            <a:r>
              <a:rPr lang="en-US" sz="1800" dirty="0" smtClean="0">
                <a:solidFill>
                  <a:schemeClr val="bg2"/>
                </a:solidFill>
              </a:rPr>
              <a:t>(usage min. 1.5”)</a:t>
            </a:r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3" name="Picture 2" descr="Hologic_Main_Logo_PMS275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5" t="32923" r="18470" b="28397"/>
          <a:stretch/>
        </p:blipFill>
        <p:spPr>
          <a:xfrm>
            <a:off x="1599207" y="1375714"/>
            <a:ext cx="5820647" cy="2210552"/>
          </a:xfrm>
          <a:prstGeom prst="rect">
            <a:avLst/>
          </a:prstGeom>
        </p:spPr>
      </p:pic>
      <p:pic>
        <p:nvPicPr>
          <p:cNvPr id="4" name="Picture 3" descr="Hologic_Main_Logo_Whit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7" t="26292" r="16798" b="27415"/>
          <a:stretch/>
        </p:blipFill>
        <p:spPr>
          <a:xfrm>
            <a:off x="1246442" y="3821431"/>
            <a:ext cx="6408590" cy="264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8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771311-B14E-EF45-956D-CCE124D29F3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23072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3645" y="227189"/>
            <a:ext cx="8494309" cy="1025878"/>
          </a:xfrm>
          <a:prstGeom prst="rect">
            <a:avLst/>
          </a:prstGeom>
        </p:spPr>
        <p:txBody>
          <a:bodyPr anchor="t"/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/>
                </a:solidFill>
              </a:rPr>
              <a:t>Acceptable </a:t>
            </a:r>
            <a:r>
              <a:rPr lang="en-US" dirty="0" smtClean="0">
                <a:solidFill>
                  <a:schemeClr val="bg2"/>
                </a:solidFill>
              </a:rPr>
              <a:t>versions/smaller applications </a:t>
            </a:r>
            <a:r>
              <a:rPr lang="en-US" sz="1800" dirty="0">
                <a:solidFill>
                  <a:schemeClr val="bg2"/>
                </a:solidFill>
              </a:rPr>
              <a:t>(usage </a:t>
            </a:r>
            <a:r>
              <a:rPr lang="en-US" sz="1800" dirty="0" smtClean="0">
                <a:solidFill>
                  <a:schemeClr val="bg2"/>
                </a:solidFill>
              </a:rPr>
              <a:t>1.5”-1”, min. 1”)</a:t>
            </a:r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4" name="Picture 3" descr="Hologic_Main_Logo_Small_PMS275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25101" r="16026" b="23875"/>
          <a:stretch/>
        </p:blipFill>
        <p:spPr>
          <a:xfrm>
            <a:off x="3172693" y="2031006"/>
            <a:ext cx="3118308" cy="1472951"/>
          </a:xfrm>
          <a:prstGeom prst="rect">
            <a:avLst/>
          </a:prstGeom>
        </p:spPr>
      </p:pic>
      <p:pic>
        <p:nvPicPr>
          <p:cNvPr id="9" name="Picture 8" descr="Hologic_Main_Logo_Small_Whit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26751" r="14741" b="24899"/>
          <a:stretch/>
        </p:blipFill>
        <p:spPr>
          <a:xfrm>
            <a:off x="3130515" y="4130639"/>
            <a:ext cx="3219282" cy="13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9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771311-B14E-EF45-956D-CCE124D29F3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23072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3646" y="227189"/>
            <a:ext cx="6880754" cy="1025878"/>
          </a:xfrm>
          <a:prstGeom prst="rect">
            <a:avLst/>
          </a:prstGeom>
        </p:spPr>
        <p:txBody>
          <a:bodyPr anchor="t"/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 smtClean="0">
                <a:solidFill>
                  <a:schemeClr val="bg2"/>
                </a:solidFill>
              </a:rPr>
              <a:t>Acceptable versions/enclosed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" name="Picture 1" descr="Hologic_Logo_Tagline_Enclosed_PMS275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3" t="27732" r="17312" b="28033"/>
          <a:stretch/>
        </p:blipFill>
        <p:spPr>
          <a:xfrm>
            <a:off x="1658001" y="811319"/>
            <a:ext cx="5914719" cy="2528024"/>
          </a:xfrm>
          <a:prstGeom prst="rect">
            <a:avLst/>
          </a:prstGeom>
        </p:spPr>
      </p:pic>
      <p:pic>
        <p:nvPicPr>
          <p:cNvPr id="3" name="Picture 2" descr="Hologic_Logo_Tagline_Enclosed_Whit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t="22431" r="14226" b="21606"/>
          <a:stretch/>
        </p:blipFill>
        <p:spPr>
          <a:xfrm>
            <a:off x="1258201" y="3386377"/>
            <a:ext cx="6655528" cy="319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9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771311-B14E-EF45-956D-CCE124D29F3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23072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3646" y="227189"/>
            <a:ext cx="6880754" cy="1025878"/>
          </a:xfrm>
          <a:prstGeom prst="rect">
            <a:avLst/>
          </a:prstGeom>
        </p:spPr>
        <p:txBody>
          <a:bodyPr anchor="t"/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 smtClean="0">
                <a:solidFill>
                  <a:schemeClr val="bg2"/>
                </a:solidFill>
              </a:rPr>
              <a:t>Revealing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" name="Picture 1" descr="Screen Shot 2014-09-08 at 1.22.5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900"/>
          <a:stretch/>
        </p:blipFill>
        <p:spPr>
          <a:xfrm>
            <a:off x="303560" y="1032576"/>
            <a:ext cx="8808689" cy="55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97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23072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9-08 at 1.43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" y="905507"/>
            <a:ext cx="9144000" cy="529243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771311-B14E-EF45-956D-CCE124D29F3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3646" y="227189"/>
            <a:ext cx="6880754" cy="1025878"/>
          </a:xfrm>
          <a:prstGeom prst="rect">
            <a:avLst/>
          </a:prstGeom>
        </p:spPr>
        <p:txBody>
          <a:bodyPr anchor="t"/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 smtClean="0">
                <a:solidFill>
                  <a:schemeClr val="bg2"/>
                </a:solidFill>
              </a:rPr>
              <a:t>Real people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97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23072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771311-B14E-EF45-956D-CCE124D29F3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 descr="Screen Shot 2014-09-08 at 1.25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" y="1499498"/>
            <a:ext cx="9144000" cy="458532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83646" y="227189"/>
            <a:ext cx="6880754" cy="1025878"/>
          </a:xfrm>
          <a:prstGeom prst="rect">
            <a:avLst/>
          </a:prstGeom>
        </p:spPr>
        <p:txBody>
          <a:bodyPr anchor="t"/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 smtClean="0">
                <a:solidFill>
                  <a:schemeClr val="bg2"/>
                </a:solidFill>
              </a:rPr>
              <a:t>Clinical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9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23072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an_Wh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2" y="1054189"/>
            <a:ext cx="8466667" cy="5291469"/>
          </a:xfrm>
          <a:prstGeom prst="rect">
            <a:avLst/>
          </a:prstGeom>
          <a:ln w="3175" cmpd="sng">
            <a:solidFill>
              <a:schemeClr val="bg2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771311-B14E-EF45-956D-CCE124D29F3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7025" y="227189"/>
            <a:ext cx="6937375" cy="1025878"/>
          </a:xfrm>
          <a:prstGeom prst="rect">
            <a:avLst/>
          </a:prstGeom>
        </p:spPr>
        <p:txBody>
          <a:bodyPr anchor="t"/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 smtClean="0">
                <a:solidFill>
                  <a:schemeClr val="bg2"/>
                </a:solidFill>
              </a:rPr>
              <a:t>Uncluttered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4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23072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771311-B14E-EF45-956D-CCE124D29F3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7025" y="227189"/>
            <a:ext cx="6937375" cy="1025878"/>
          </a:xfrm>
          <a:prstGeom prst="rect">
            <a:avLst/>
          </a:prstGeom>
        </p:spPr>
        <p:txBody>
          <a:bodyPr anchor="t"/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 smtClean="0">
                <a:solidFill>
                  <a:schemeClr val="bg2"/>
                </a:solidFill>
              </a:rPr>
              <a:t>Focused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" name="Picture 2" descr="Eyes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8" y="965199"/>
            <a:ext cx="8487142" cy="5304265"/>
          </a:xfrm>
          <a:prstGeom prst="rect">
            <a:avLst/>
          </a:prstGeom>
          <a:ln w="3175" cmpd="sng">
            <a:solidFill>
              <a:srgbClr val="747678"/>
            </a:solidFill>
          </a:ln>
        </p:spPr>
      </p:pic>
    </p:spTree>
    <p:extLst>
      <p:ext uri="{BB962C8B-B14F-4D97-AF65-F5344CB8AC3E}">
        <p14:creationId xmlns:p14="http://schemas.microsoft.com/office/powerpoint/2010/main" val="228428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23072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771311-B14E-EF45-956D-CCE124D29F3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 descr="Screen Shot 2014-09-08 at 1.04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7" y="1397000"/>
            <a:ext cx="8954165" cy="4470400"/>
          </a:xfrm>
          <a:prstGeom prst="rect">
            <a:avLst/>
          </a:prstGeom>
        </p:spPr>
      </p:pic>
      <p:pic>
        <p:nvPicPr>
          <p:cNvPr id="2" name="Picture 1" descr="Screen Shot 2014-09-08 at 1.07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6" y="1409700"/>
            <a:ext cx="8965933" cy="447625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27025" y="227189"/>
            <a:ext cx="6937375" cy="1025878"/>
          </a:xfrm>
          <a:prstGeom prst="rect">
            <a:avLst/>
          </a:prstGeom>
        </p:spPr>
        <p:txBody>
          <a:bodyPr anchor="t"/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 smtClean="0">
                <a:solidFill>
                  <a:schemeClr val="bg2"/>
                </a:solidFill>
              </a:rPr>
              <a:t>Confident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3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286" y="616449"/>
            <a:ext cx="3933168" cy="55850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0B5C8-F1D2-FB41-AB98-07FEEC75698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4364706" y="416973"/>
            <a:ext cx="477929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The Leader in Digital Imaging Systems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The Power of Now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We Are Women’s Health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Earlier, Smarter, Better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Clarity of Vision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Defining the Standard of Care in </a:t>
            </a:r>
            <a:b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</a:b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Women’s Health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A Family of Companies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Collectively Brilliant. Individually Strong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Defining the Standard of Care in </a:t>
            </a:r>
            <a:r>
              <a:rPr lang="en-US" sz="1600" dirty="0" smtClean="0">
                <a:solidFill>
                  <a:schemeClr val="bg2"/>
                </a:solidFill>
                <a:latin typeface="Helvetica"/>
                <a:cs typeface="Helvetica"/>
              </a:rPr>
              <a:t/>
            </a:r>
            <a:br>
              <a:rPr lang="en-US" sz="1600" dirty="0" smtClean="0">
                <a:solidFill>
                  <a:schemeClr val="bg2"/>
                </a:solidFill>
                <a:latin typeface="Helvetica"/>
                <a:cs typeface="Helvetica"/>
              </a:rPr>
            </a:br>
            <a:r>
              <a:rPr lang="en-US" sz="1600" dirty="0" smtClean="0">
                <a:solidFill>
                  <a:schemeClr val="bg2"/>
                </a:solidFill>
                <a:latin typeface="Helvetica"/>
                <a:cs typeface="Helvetica"/>
              </a:rPr>
              <a:t>Women’s </a:t>
            </a: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Health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The Power of Women’s Health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The Women’s Health Company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The Power of One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Every Life is Extraordinary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Helvetica"/>
                <a:cs typeface="Helvetica"/>
              </a:rPr>
              <a:t>Extraordinarily Powerful Care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3037" y="1407010"/>
            <a:ext cx="3612019" cy="4018253"/>
          </a:xfrm>
        </p:spPr>
        <p:txBody>
          <a:bodyPr anchor="ctr"/>
          <a:lstStyle/>
          <a:p>
            <a:pPr marL="0" indent="0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bg1"/>
                </a:solidFill>
              </a:rPr>
              <a:t>Over the past 14 years </a:t>
            </a:r>
            <a:r>
              <a:rPr lang="en-US" sz="3000" dirty="0" smtClean="0">
                <a:solidFill>
                  <a:schemeClr val="bg1"/>
                </a:solidFill>
              </a:rPr>
              <a:t/>
            </a:r>
            <a:br>
              <a:rPr lang="en-US" sz="30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Hologic has had over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000" b="1" dirty="0" smtClean="0">
                <a:solidFill>
                  <a:schemeClr val="bg1"/>
                </a:solidFill>
              </a:rPr>
              <a:t>14 different </a:t>
            </a:r>
          </a:p>
          <a:p>
            <a:pPr marL="0" indent="0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bg1"/>
                </a:solidFill>
              </a:rPr>
              <a:t>brand lines — many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still in use today.</a:t>
            </a:r>
          </a:p>
        </p:txBody>
      </p:sp>
    </p:spTree>
    <p:extLst>
      <p:ext uri="{BB962C8B-B14F-4D97-AF65-F5344CB8AC3E}">
        <p14:creationId xmlns:p14="http://schemas.microsoft.com/office/powerpoint/2010/main" val="1061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0B5C8-F1D2-FB41-AB98-07FEEC75698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8313" y="1384300"/>
            <a:ext cx="3810000" cy="4018253"/>
          </a:xfrm>
        </p:spPr>
        <p:txBody>
          <a:bodyPr anchor="ctr"/>
          <a:lstStyle/>
          <a:p>
            <a:pPr marL="0" indent="0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bg2"/>
                </a:solidFill>
              </a:rPr>
              <a:t>Thank you.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33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286" y="616449"/>
            <a:ext cx="3933168" cy="55850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0B5C8-F1D2-FB41-AB98-07FEEC75698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47957" y="2358289"/>
            <a:ext cx="3945498" cy="180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Why now?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4364706" y="628617"/>
            <a:ext cx="477929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charset="0"/>
              <a:buNone/>
            </a:pPr>
            <a:r>
              <a:rPr lang="en-US" sz="1800" b="1" dirty="0" smtClean="0">
                <a:solidFill>
                  <a:schemeClr val="tx2"/>
                </a:solidFill>
                <a:latin typeface="Helvetica"/>
                <a:cs typeface="Helvetica"/>
              </a:rPr>
              <a:t>Embraces our truth </a:t>
            </a: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as a superior technology organization, not just a </a:t>
            </a:r>
            <a:b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</a:b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general ‘care’ company.</a:t>
            </a:r>
          </a:p>
          <a:p>
            <a:pPr marL="0" indent="0">
              <a:spcAft>
                <a:spcPts val="1200"/>
              </a:spcAft>
              <a:buFont typeface="Arial" charset="0"/>
              <a:buNone/>
            </a:pPr>
            <a:r>
              <a:rPr lang="en-US" sz="1800" b="1" dirty="0" smtClean="0">
                <a:solidFill>
                  <a:srgbClr val="1A206D"/>
                </a:solidFill>
                <a:latin typeface="Helvetica"/>
                <a:cs typeface="Helvetica"/>
              </a:rPr>
              <a:t>Celebrates the visionary approach </a:t>
            </a:r>
            <a:br>
              <a:rPr lang="en-US" sz="1800" b="1" dirty="0" smtClean="0">
                <a:solidFill>
                  <a:srgbClr val="1A206D"/>
                </a:solidFill>
                <a:latin typeface="Helvetica"/>
                <a:cs typeface="Helvetica"/>
              </a:rPr>
            </a:b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that lives at our core. We apply the </a:t>
            </a:r>
            <a:b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</a:b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brand to everything we do.</a:t>
            </a:r>
          </a:p>
          <a:p>
            <a:pPr marL="0" indent="0">
              <a:spcAft>
                <a:spcPts val="1200"/>
              </a:spcAft>
              <a:buFont typeface="Arial" charset="0"/>
              <a:buNone/>
            </a:pPr>
            <a:r>
              <a:rPr lang="en-US" sz="1800" b="1" dirty="0" smtClean="0">
                <a:solidFill>
                  <a:srgbClr val="1A206D"/>
                </a:solidFill>
                <a:latin typeface="Helvetica"/>
                <a:cs typeface="Helvetica"/>
              </a:rPr>
              <a:t>Injects challenger passion </a:t>
            </a:r>
            <a:br>
              <a:rPr lang="en-US" sz="1800" b="1" dirty="0" smtClean="0">
                <a:solidFill>
                  <a:srgbClr val="1A206D"/>
                </a:solidFill>
                <a:latin typeface="Helvetica"/>
                <a:cs typeface="Helvetica"/>
              </a:rPr>
            </a:b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into every corner of the brand/company.</a:t>
            </a:r>
          </a:p>
          <a:p>
            <a:pPr marL="0" indent="0">
              <a:spcAft>
                <a:spcPts val="1200"/>
              </a:spcAft>
              <a:buFont typeface="Arial" charset="0"/>
              <a:buNone/>
            </a:pPr>
            <a:r>
              <a:rPr lang="en-US" sz="1800" b="1" dirty="0" smtClean="0">
                <a:solidFill>
                  <a:srgbClr val="1A206D"/>
                </a:solidFill>
                <a:latin typeface="Helvetica"/>
                <a:cs typeface="Helvetica"/>
              </a:rPr>
              <a:t>Focuses</a:t>
            </a:r>
            <a:r>
              <a:rPr lang="en-US" sz="1800" b="1" dirty="0" smtClean="0">
                <a:solidFill>
                  <a:schemeClr val="bg2"/>
                </a:solidFill>
                <a:latin typeface="Helvetica"/>
                <a:cs typeface="Helvetica"/>
              </a:rPr>
              <a:t> </a:t>
            </a: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on delivering the best diagnostics, detection and surgical technology to </a:t>
            </a:r>
            <a:b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</a:b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the world.</a:t>
            </a:r>
          </a:p>
          <a:p>
            <a:pPr marL="0" indent="0">
              <a:spcAft>
                <a:spcPts val="1200"/>
              </a:spcAft>
              <a:buFont typeface="Arial" charset="0"/>
              <a:buNone/>
            </a:pPr>
            <a:r>
              <a:rPr lang="en-US" sz="1800" b="1" dirty="0" smtClean="0">
                <a:solidFill>
                  <a:srgbClr val="1A206D"/>
                </a:solidFill>
                <a:latin typeface="Helvetica"/>
                <a:cs typeface="Helvetica"/>
              </a:rPr>
              <a:t>Galvanizes</a:t>
            </a:r>
            <a:r>
              <a:rPr lang="en-US" sz="1800" b="1" dirty="0" smtClean="0">
                <a:solidFill>
                  <a:schemeClr val="bg2"/>
                </a:solidFill>
                <a:latin typeface="Helvetica"/>
                <a:cs typeface="Helvetica"/>
              </a:rPr>
              <a:t> </a:t>
            </a: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the energy, talent and passion </a:t>
            </a:r>
            <a:b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</a:b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of our colleagues.</a:t>
            </a:r>
          </a:p>
          <a:p>
            <a:pPr marL="0" indent="0">
              <a:spcAft>
                <a:spcPts val="1200"/>
              </a:spcAft>
              <a:buFont typeface="Arial" charset="0"/>
              <a:buNone/>
            </a:pPr>
            <a:r>
              <a:rPr lang="en-US" sz="1800" b="1" dirty="0" smtClean="0">
                <a:solidFill>
                  <a:srgbClr val="1A206D"/>
                </a:solidFill>
                <a:latin typeface="Helvetica"/>
                <a:cs typeface="Helvetica"/>
              </a:rPr>
              <a:t>Unifies everyone </a:t>
            </a: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who works at Hologic </a:t>
            </a:r>
            <a:b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</a:b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and informs our work on a daily basis.</a:t>
            </a:r>
            <a:endParaRPr lang="en-US" sz="1800" dirty="0" smtClean="0">
              <a:solidFill>
                <a:schemeClr val="bg2"/>
              </a:solidFill>
            </a:endParaRPr>
          </a:p>
          <a:p>
            <a:pPr marL="0">
              <a:spcAft>
                <a:spcPts val="1200"/>
              </a:spcAft>
            </a:pPr>
            <a:endParaRPr lang="en-US" sz="1800" dirty="0" smtClean="0">
              <a:solidFill>
                <a:schemeClr val="bg2"/>
              </a:solidFill>
              <a:latin typeface="Helvetica"/>
              <a:cs typeface="Helvetica"/>
            </a:endParaRPr>
          </a:p>
          <a:p>
            <a:pPr marL="0" indent="0">
              <a:buFont typeface="Arial" charset="0"/>
              <a:buNone/>
            </a:pPr>
            <a:endParaRPr lang="en-US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1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286" y="616449"/>
            <a:ext cx="3933168" cy="55850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0B5C8-F1D2-FB41-AB98-07FEEC75698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47957" y="2358289"/>
            <a:ext cx="3945498" cy="180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Stakeholder relevance?</a:t>
            </a:r>
          </a:p>
        </p:txBody>
      </p:sp>
      <p:sp>
        <p:nvSpPr>
          <p:cNvPr id="3" name="Rectangle 2"/>
          <p:cNvSpPr/>
          <p:nvPr/>
        </p:nvSpPr>
        <p:spPr>
          <a:xfrm>
            <a:off x="4352925" y="763469"/>
            <a:ext cx="4572000" cy="53576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0" indent="0"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GB" b="1" dirty="0">
                <a:solidFill>
                  <a:srgbClr val="1A206D"/>
                </a:solidFill>
                <a:latin typeface="Helvetica" pitchFamily="34" charset="0"/>
                <a:cs typeface="Arial" panose="020B0604020202020204" pitchFamily="34" charset="0"/>
              </a:rPr>
              <a:t>Investors</a:t>
            </a:r>
            <a:r>
              <a:rPr lang="en-GB" dirty="0">
                <a:solidFill>
                  <a:srgbClr val="1A206D"/>
                </a:solidFill>
                <a:latin typeface="Helvetica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1A206D"/>
                </a:solidFill>
                <a:latin typeface="Helvetica" pitchFamily="34" charset="0"/>
                <a:cs typeface="Arial" panose="020B0604020202020204" pitchFamily="34" charset="0"/>
              </a:rPr>
              <a:t>and employees </a:t>
            </a:r>
            <a:br>
              <a:rPr lang="en-GB" b="1" dirty="0">
                <a:solidFill>
                  <a:srgbClr val="1A206D"/>
                </a:solidFill>
                <a:latin typeface="Helvetica" pitchFamily="34" charset="0"/>
                <a:cs typeface="Arial" panose="020B0604020202020204" pitchFamily="34" charset="0"/>
              </a:rPr>
            </a:br>
            <a: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can </a:t>
            </a:r>
            <a: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feel confident we’re a company </a:t>
            </a:r>
            <a: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</a:br>
            <a: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with </a:t>
            </a:r>
            <a: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a sure-footed approach to its future. Every investor wants to be “sure”.</a:t>
            </a:r>
            <a:b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tx2"/>
                </a:solidFill>
                <a:latin typeface="Helvetica" pitchFamily="34" charset="0"/>
                <a:cs typeface="Arial" panose="020B0604020202020204" pitchFamily="34" charset="0"/>
              </a:rPr>
              <a:t> </a:t>
            </a:r>
            <a:br>
              <a:rPr lang="en-GB" dirty="0">
                <a:solidFill>
                  <a:schemeClr val="tx2"/>
                </a:solidFill>
                <a:latin typeface="Helvetica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tx2"/>
                </a:solidFill>
                <a:latin typeface="Helvetica" pitchFamily="34" charset="0"/>
                <a:cs typeface="Arial" panose="020B0604020202020204" pitchFamily="34" charset="0"/>
              </a:rPr>
              <a:t>Healthcare </a:t>
            </a:r>
            <a:r>
              <a:rPr lang="en-GB" b="1" dirty="0" smtClean="0">
                <a:solidFill>
                  <a:schemeClr val="tx2"/>
                </a:solidFill>
                <a:latin typeface="Helvetica" pitchFamily="34" charset="0"/>
                <a:cs typeface="Arial" panose="020B0604020202020204" pitchFamily="34" charset="0"/>
              </a:rPr>
              <a:t>Professionals </a:t>
            </a:r>
            <a:br>
              <a:rPr lang="en-GB" b="1" dirty="0" smtClean="0">
                <a:solidFill>
                  <a:schemeClr val="tx2"/>
                </a:solidFill>
                <a:latin typeface="Helvetica" pitchFamily="34" charset="0"/>
                <a:cs typeface="Arial" panose="020B0604020202020204" pitchFamily="34" charset="0"/>
              </a:rPr>
            </a:br>
            <a: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can </a:t>
            </a:r>
            <a: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be more sure in the diagnosis </a:t>
            </a:r>
            <a: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</a:br>
            <a: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they </a:t>
            </a:r>
            <a: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provide to their patients and its </a:t>
            </a:r>
            <a: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</a:br>
            <a: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likely </a:t>
            </a:r>
            <a: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outcomes. </a:t>
            </a:r>
            <a:r>
              <a:rPr lang="en-GB" b="1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/>
            </a:r>
            <a:br>
              <a:rPr lang="en-GB" b="1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/>
            </a:r>
            <a:br>
              <a:rPr lang="en-GB" b="1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1A206D"/>
                </a:solidFill>
                <a:latin typeface="Helvetica" pitchFamily="34" charset="0"/>
                <a:cs typeface="Arial" panose="020B0604020202020204" pitchFamily="34" charset="0"/>
              </a:rPr>
              <a:t>Purchasers</a:t>
            </a:r>
            <a:r>
              <a:rPr lang="en-GB" b="1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can </a:t>
            </a:r>
            <a: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be confident in our machines, </a:t>
            </a:r>
            <a: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our </a:t>
            </a:r>
            <a: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support and the service </a:t>
            </a:r>
            <a: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</a:br>
            <a: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we </a:t>
            </a:r>
            <a: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offer, </a:t>
            </a:r>
            <a: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and </a:t>
            </a:r>
            <a: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more certainty means more efficient healthcare delivery.</a:t>
            </a:r>
            <a:b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 </a:t>
            </a:r>
            <a:b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1A206D"/>
                </a:solidFill>
                <a:latin typeface="Helvetica" pitchFamily="34" charset="0"/>
                <a:cs typeface="Arial" panose="020B0604020202020204" pitchFamily="34" charset="0"/>
              </a:rPr>
              <a:t>Regulators </a:t>
            </a:r>
            <a:r>
              <a:rPr lang="en-GB" dirty="0" smtClean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can </a:t>
            </a:r>
            <a: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be more certain about healthcare provision.</a:t>
            </a:r>
            <a:b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 </a:t>
            </a:r>
            <a:b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1A206D"/>
                </a:solidFill>
                <a:latin typeface="Helvetica" pitchFamily="34" charset="0"/>
                <a:cs typeface="Arial" panose="020B0604020202020204" pitchFamily="34" charset="0"/>
              </a:rPr>
              <a:t>Patients</a:t>
            </a:r>
            <a:r>
              <a:rPr lang="en-GB" dirty="0">
                <a:solidFill>
                  <a:schemeClr val="bg2"/>
                </a:solidFill>
                <a:latin typeface="Helvetica" pitchFamily="34" charset="0"/>
                <a:cs typeface="Arial" panose="020B0604020202020204" pitchFamily="34" charset="0"/>
              </a:rPr>
              <a:t> can feel more secure in their diagnosis.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0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771311-B14E-EF45-956D-CCE124D29F3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98053" y="337211"/>
            <a:ext cx="6880754" cy="1025878"/>
          </a:xfrm>
          <a:prstGeom prst="rect">
            <a:avLst/>
          </a:prstGeom>
        </p:spPr>
        <p:txBody>
          <a:bodyPr anchor="t"/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 smtClean="0">
                <a:solidFill>
                  <a:schemeClr val="bg2"/>
                </a:solidFill>
              </a:rPr>
              <a:t>Our new brand promise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" name="Picture 1" descr="Screen Shot 2014-09-08 at 12.00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613"/>
            <a:ext cx="9144000" cy="41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0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286" y="616449"/>
            <a:ext cx="3933168" cy="55850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0B5C8-F1D2-FB41-AB98-07FEEC75698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47957" y="2358289"/>
            <a:ext cx="3945498" cy="180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Manifesto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4352925" y="748523"/>
            <a:ext cx="4365625" cy="5516284"/>
          </a:xfrm>
        </p:spPr>
        <p:txBody>
          <a:bodyPr/>
          <a:lstStyle/>
          <a:p>
            <a:pPr marL="182562" indent="0">
              <a:buNone/>
            </a:pPr>
            <a:r>
              <a:rPr lang="en-US" sz="16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 sure. </a:t>
            </a:r>
          </a:p>
          <a:p>
            <a:pPr marL="182562" indent="0">
              <a:buNone/>
            </a:pPr>
            <a:r>
              <a:rPr lang="en-US" sz="16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healthcare, that’s what matters. </a:t>
            </a:r>
          </a:p>
          <a:p>
            <a:pPr marL="182562" indent="0">
              <a:buNone/>
            </a:pPr>
            <a:r>
              <a:rPr lang="en-US" sz="16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 at Hologic we promise what we call </a:t>
            </a:r>
            <a:r>
              <a:rPr lang="en-US" sz="1600" b="1" dirty="0">
                <a:solidFill>
                  <a:srgbClr val="1A206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progressive certainty </a:t>
            </a:r>
            <a:r>
              <a:rPr lang="en-US" sz="1600" dirty="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— </a:t>
            </a:r>
            <a:r>
              <a:rPr lang="en-US" sz="16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commitment to helping healthcare professionals minimize doubt and maximize the confidence </a:t>
            </a:r>
            <a:r>
              <a:rPr lang="en-US" sz="1600" dirty="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600" dirty="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they </a:t>
            </a:r>
            <a:r>
              <a:rPr lang="en-US" sz="16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have in the decisions and diagnoses they make. </a:t>
            </a:r>
          </a:p>
          <a:p>
            <a:pPr marL="182562" indent="0">
              <a:buNone/>
            </a:pPr>
            <a:r>
              <a:rPr lang="en-US" sz="16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 clearer images, simpler surgical procedures, more efficient diagnostic solutions and better results, the peace </a:t>
            </a:r>
            <a:r>
              <a:rPr lang="en-US" sz="1600" dirty="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600" dirty="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</a:t>
            </a:r>
            <a:r>
              <a:rPr lang="en-US" sz="16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mind we strive to achieve for our customers and their patients is inspired </a:t>
            </a:r>
            <a:r>
              <a:rPr lang="en-US" sz="1600" dirty="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600" dirty="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by </a:t>
            </a:r>
            <a:r>
              <a:rPr lang="en-US" sz="16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science, supported by technology and reinforced </a:t>
            </a:r>
            <a:r>
              <a:rPr lang="en-US" sz="1600" dirty="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by </a:t>
            </a:r>
            <a:r>
              <a:rPr lang="en-US" sz="16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passionate determination to </a:t>
            </a:r>
            <a:r>
              <a:rPr lang="en-US" sz="1600" dirty="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improve </a:t>
            </a:r>
            <a:r>
              <a:rPr lang="en-US" sz="16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outcomes. </a:t>
            </a:r>
          </a:p>
          <a:p>
            <a:pPr marL="182562" indent="0">
              <a:buNone/>
            </a:pPr>
            <a:r>
              <a:rPr lang="en-US" sz="16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are unyielding, indomitable and never satisfied with the status quo. </a:t>
            </a:r>
          </a:p>
          <a:p>
            <a:pPr marL="182562" indent="0">
              <a:buNone/>
            </a:pPr>
            <a:r>
              <a:rPr lang="en-US" sz="1600" b="1" dirty="0" err="1">
                <a:solidFill>
                  <a:srgbClr val="1A206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Hologic</a:t>
            </a:r>
            <a:r>
              <a:rPr lang="en-US" sz="1600" b="1" dirty="0">
                <a:solidFill>
                  <a:srgbClr val="1A206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The Science of Sure in action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182562" indent="0">
              <a:buNone/>
            </a:pPr>
            <a:endParaRPr lang="en-US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7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0B5C8-F1D2-FB41-AB98-07FEEC75698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27525" y="1422400"/>
            <a:ext cx="4625975" cy="380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SzPct val="65000"/>
              <a:buNone/>
            </a:pPr>
            <a:r>
              <a:rPr lang="en-US" sz="2200" dirty="0">
                <a:solidFill>
                  <a:schemeClr val="bg2"/>
                </a:solidFill>
              </a:rPr>
              <a:t>Reflect our brand </a:t>
            </a:r>
            <a:r>
              <a:rPr lang="en-US" sz="2200" dirty="0" smtClean="0">
                <a:solidFill>
                  <a:schemeClr val="bg2"/>
                </a:solidFill>
              </a:rPr>
              <a:t>value proposition </a:t>
            </a:r>
            <a:r>
              <a:rPr lang="en-US" sz="2200" b="1" dirty="0" smtClean="0">
                <a:solidFill>
                  <a:schemeClr val="tx2"/>
                </a:solidFill>
              </a:rPr>
              <a:t>progressive certainty</a:t>
            </a:r>
            <a:endParaRPr lang="en-US" sz="2200" b="1" dirty="0">
              <a:solidFill>
                <a:schemeClr val="tx2"/>
              </a:solidFill>
            </a:endParaRPr>
          </a:p>
          <a:p>
            <a:pPr marL="0" indent="0">
              <a:spcAft>
                <a:spcPts val="1200"/>
              </a:spcAft>
              <a:buSzPct val="65000"/>
              <a:buNone/>
            </a:pPr>
            <a:r>
              <a:rPr lang="en-US" sz="2200" dirty="0">
                <a:solidFill>
                  <a:schemeClr val="bg2"/>
                </a:solidFill>
              </a:rPr>
              <a:t>Make it </a:t>
            </a:r>
            <a:r>
              <a:rPr lang="en-US" sz="2200" b="1" dirty="0" err="1">
                <a:solidFill>
                  <a:srgbClr val="1A206D"/>
                </a:solidFill>
              </a:rPr>
              <a:t>ownable</a:t>
            </a:r>
            <a:endParaRPr lang="en-US" sz="2200" b="1" dirty="0">
              <a:solidFill>
                <a:srgbClr val="1A206D"/>
              </a:solidFill>
            </a:endParaRPr>
          </a:p>
          <a:p>
            <a:pPr marL="0" indent="0">
              <a:spcAft>
                <a:spcPts val="1200"/>
              </a:spcAft>
              <a:buSzPct val="65000"/>
              <a:buNone/>
            </a:pPr>
            <a:r>
              <a:rPr lang="en-US" sz="2200" dirty="0">
                <a:solidFill>
                  <a:schemeClr val="bg2"/>
                </a:solidFill>
              </a:rPr>
              <a:t>Keep it </a:t>
            </a:r>
            <a:r>
              <a:rPr lang="en-US" sz="2200" b="1" dirty="0">
                <a:solidFill>
                  <a:srgbClr val="1A206D"/>
                </a:solidFill>
              </a:rPr>
              <a:t>simple</a:t>
            </a:r>
            <a:r>
              <a:rPr lang="en-US" sz="2200" dirty="0">
                <a:solidFill>
                  <a:schemeClr val="bg2"/>
                </a:solidFill>
              </a:rPr>
              <a:t> and </a:t>
            </a:r>
            <a:r>
              <a:rPr lang="en-US" sz="2200" b="1" dirty="0">
                <a:solidFill>
                  <a:srgbClr val="1A206D"/>
                </a:solidFill>
              </a:rPr>
              <a:t>clean</a:t>
            </a:r>
          </a:p>
          <a:p>
            <a:pPr marL="0" indent="0">
              <a:spcAft>
                <a:spcPts val="1200"/>
              </a:spcAft>
              <a:buSzPct val="65000"/>
              <a:buNone/>
            </a:pPr>
            <a:r>
              <a:rPr lang="en-US" sz="2200" b="1" dirty="0">
                <a:solidFill>
                  <a:srgbClr val="1A206D"/>
                </a:solidFill>
              </a:rPr>
              <a:t>Timeless</a:t>
            </a:r>
            <a:r>
              <a:rPr lang="en-US" sz="2200" dirty="0">
                <a:solidFill>
                  <a:schemeClr val="bg2"/>
                </a:solidFill>
              </a:rPr>
              <a:t> not </a:t>
            </a:r>
            <a:r>
              <a:rPr lang="en-US" sz="2200" dirty="0" smtClean="0">
                <a:solidFill>
                  <a:schemeClr val="bg2"/>
                </a:solidFill>
              </a:rPr>
              <a:t>trendy</a:t>
            </a:r>
            <a:endParaRPr lang="en-US" sz="2200" dirty="0">
              <a:solidFill>
                <a:schemeClr val="bg2"/>
              </a:solidFill>
            </a:endParaRPr>
          </a:p>
          <a:p>
            <a:pPr marL="0" indent="0">
              <a:spcAft>
                <a:spcPts val="1200"/>
              </a:spcAft>
              <a:buSzPct val="65000"/>
              <a:buNone/>
            </a:pPr>
            <a:r>
              <a:rPr lang="en-US" sz="2200" dirty="0" smtClean="0">
                <a:solidFill>
                  <a:schemeClr val="bg2"/>
                </a:solidFill>
              </a:rPr>
              <a:t>Honors </a:t>
            </a:r>
            <a:r>
              <a:rPr lang="en-US" sz="2200" dirty="0">
                <a:solidFill>
                  <a:schemeClr val="bg2"/>
                </a:solidFill>
              </a:rPr>
              <a:t>the </a:t>
            </a:r>
            <a:r>
              <a:rPr lang="en-US" sz="2200" b="1" dirty="0">
                <a:solidFill>
                  <a:srgbClr val="1A206D"/>
                </a:solidFill>
              </a:rPr>
              <a:t>past </a:t>
            </a:r>
            <a:r>
              <a:rPr lang="en-US" sz="2200" dirty="0">
                <a:solidFill>
                  <a:schemeClr val="bg2"/>
                </a:solidFill>
              </a:rPr>
              <a:t>but </a:t>
            </a:r>
            <a:r>
              <a:rPr lang="en-US" sz="2200" dirty="0" smtClean="0">
                <a:solidFill>
                  <a:schemeClr val="bg2"/>
                </a:solidFill>
              </a:rPr>
              <a:t>embraces </a:t>
            </a:r>
            <a:br>
              <a:rPr lang="en-US" sz="2200" dirty="0" smtClean="0">
                <a:solidFill>
                  <a:schemeClr val="bg2"/>
                </a:solidFill>
              </a:rPr>
            </a:br>
            <a:r>
              <a:rPr lang="en-US" sz="2200" dirty="0" smtClean="0">
                <a:solidFill>
                  <a:schemeClr val="bg2"/>
                </a:solidFill>
              </a:rPr>
              <a:t>the </a:t>
            </a:r>
            <a:r>
              <a:rPr lang="en-US" sz="2200" b="1" dirty="0" smtClean="0">
                <a:solidFill>
                  <a:srgbClr val="1A206D"/>
                </a:solidFill>
              </a:rPr>
              <a:t>future</a:t>
            </a:r>
            <a:endParaRPr lang="en-US" sz="2200" dirty="0" smtClean="0">
              <a:solidFill>
                <a:schemeClr val="bg2"/>
              </a:solidFill>
            </a:endParaRPr>
          </a:p>
          <a:p>
            <a:pPr marL="0" indent="0">
              <a:spcAft>
                <a:spcPts val="1200"/>
              </a:spcAft>
              <a:buSzPct val="65000"/>
              <a:buNone/>
            </a:pPr>
            <a:r>
              <a:rPr lang="en-US" sz="2200" dirty="0" smtClean="0">
                <a:solidFill>
                  <a:schemeClr val="bg2"/>
                </a:solidFill>
              </a:rPr>
              <a:t>Make sure it works </a:t>
            </a:r>
            <a:r>
              <a:rPr lang="en-US" sz="2200" b="1" dirty="0" smtClean="0">
                <a:solidFill>
                  <a:srgbClr val="1A206D"/>
                </a:solidFill>
              </a:rPr>
              <a:t>everywhere</a:t>
            </a:r>
            <a:endParaRPr lang="en-US" sz="2200" b="1" dirty="0">
              <a:solidFill>
                <a:srgbClr val="1A206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286" y="616449"/>
            <a:ext cx="3933168" cy="55850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7957" y="2358289"/>
            <a:ext cx="3945498" cy="180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What does 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it look like?</a:t>
            </a:r>
          </a:p>
        </p:txBody>
      </p:sp>
    </p:spTree>
    <p:extLst>
      <p:ext uri="{BB962C8B-B14F-4D97-AF65-F5344CB8AC3E}">
        <p14:creationId xmlns:p14="http://schemas.microsoft.com/office/powerpoint/2010/main" val="286809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771311-B14E-EF45-956D-CCE124D29F3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98053" y="337211"/>
            <a:ext cx="6880754" cy="1025878"/>
          </a:xfrm>
          <a:prstGeom prst="rect">
            <a:avLst/>
          </a:prstGeom>
        </p:spPr>
        <p:txBody>
          <a:bodyPr anchor="t"/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 smtClean="0">
                <a:solidFill>
                  <a:schemeClr val="bg2"/>
                </a:solidFill>
              </a:rPr>
              <a:t>Brand Essence video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62380" y="2794685"/>
            <a:ext cx="6880754" cy="1025878"/>
          </a:xfrm>
          <a:prstGeom prst="rect">
            <a:avLst/>
          </a:prstGeom>
        </p:spPr>
        <p:txBody>
          <a:bodyPr anchor="t"/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 smtClean="0">
                <a:solidFill>
                  <a:srgbClr val="FF0000"/>
                </a:solidFill>
              </a:rPr>
              <a:t>NOTE: watch Brand </a:t>
            </a:r>
            <a:r>
              <a:rPr lang="en-US" dirty="0" smtClean="0">
                <a:solidFill>
                  <a:srgbClr val="FF0000"/>
                </a:solidFill>
              </a:rPr>
              <a:t>Essence video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43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771311-B14E-EF45-956D-CCE124D29F3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98053" y="337211"/>
            <a:ext cx="6880754" cy="1025878"/>
          </a:xfrm>
          <a:prstGeom prst="rect">
            <a:avLst/>
          </a:prstGeom>
        </p:spPr>
        <p:txBody>
          <a:bodyPr anchor="t"/>
          <a:lstStyle>
            <a:lvl1pPr marL="346075" indent="-163513" algn="l" defTabSz="457200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charset="0"/>
              <a:buChar char="•"/>
              <a:defRPr sz="2400" kern="1200">
                <a:solidFill>
                  <a:srgbClr val="32323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647700" indent="-190500" algn="l" defTabSz="457200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ts val="200"/>
              </a:spcAft>
              <a:buFont typeface="Arial" charset="0"/>
              <a:buChar char="–"/>
              <a:defRPr sz="22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2pPr>
            <a:lvl3pPr marL="958850" indent="-136525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charset="0"/>
              <a:buChar char="•"/>
              <a:defRPr sz="20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3pPr>
            <a:lvl4pPr marL="1325563" indent="-182563" algn="l" defTabSz="457200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Font typeface="Arial" charset="0"/>
              <a:buChar char="–"/>
              <a:defRPr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4pPr>
            <a:lvl5pPr marL="1508125" indent="-136525" algn="l" defTabSz="457200" rtl="0" eaLnBrk="1" fontAlgn="base" hangingPunct="1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»"/>
              <a:defRPr sz="1600" kern="1200">
                <a:solidFill>
                  <a:srgbClr val="323232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 smtClean="0">
                <a:solidFill>
                  <a:schemeClr val="bg2"/>
                </a:solidFill>
              </a:rPr>
              <a:t>Our brand identity: bold, balanced and confident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" name="Picture 1" descr="Hologic_Main_Logo_PMS275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 t="31072" r="16927" b="27163"/>
          <a:stretch/>
        </p:blipFill>
        <p:spPr>
          <a:xfrm>
            <a:off x="868594" y="1928352"/>
            <a:ext cx="7560440" cy="305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logic_Corporate-2">
  <a:themeElements>
    <a:clrScheme name="Extraordinarily Powerful Care">
      <a:dk1>
        <a:srgbClr val="323232"/>
      </a:dk1>
      <a:lt1>
        <a:sysClr val="window" lastClr="FFFFFF"/>
      </a:lt1>
      <a:dk2>
        <a:srgbClr val="1A206D"/>
      </a:dk2>
      <a:lt2>
        <a:srgbClr val="747678"/>
      </a:lt2>
      <a:accent1>
        <a:srgbClr val="262A81"/>
      </a:accent1>
      <a:accent2>
        <a:srgbClr val="00B5EF"/>
      </a:accent2>
      <a:accent3>
        <a:srgbClr val="61BB46"/>
      </a:accent3>
      <a:accent4>
        <a:srgbClr val="5F6369"/>
      </a:accent4>
      <a:accent5>
        <a:srgbClr val="529535"/>
      </a:accent5>
      <a:accent6>
        <a:srgbClr val="0AA9E0"/>
      </a:accent6>
      <a:hlink>
        <a:srgbClr val="0088CE"/>
      </a:hlink>
      <a:folHlink>
        <a:srgbClr val="00B5E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Hologic_Corporate-2.potx</Template>
  <TotalTime>3826</TotalTime>
  <Words>314</Words>
  <Application>Microsoft Macintosh PowerPoint</Application>
  <PresentationFormat>On-screen Show (4:3)</PresentationFormat>
  <Paragraphs>103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Hologic_Corporate-2</vt:lpstr>
      <vt:lpstr>Hologic: The Science of 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Hologic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</dc:title>
  <dc:creator>Mitchell, Victoria</dc:creator>
  <cp:lastModifiedBy>Christine Dillman</cp:lastModifiedBy>
  <cp:revision>198</cp:revision>
  <dcterms:created xsi:type="dcterms:W3CDTF">2014-02-27T15:14:12Z</dcterms:created>
  <dcterms:modified xsi:type="dcterms:W3CDTF">2014-09-28T19:37:33Z</dcterms:modified>
</cp:coreProperties>
</file>